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12192000" cy="6858000"/>
  <p:embeddedFontLst>
    <p:embeddedFont>
      <p:font typeface="Erica One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hVvOhQv55nU5gwIZ2uVrOvMf/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5F2A2D-DA37-4AB1-8364-DC45B4625960}">
  <a:tblStyle styleId="{8A5F2A2D-DA37-4AB1-8364-DC45B46259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EricaOne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" name="Google Shape;31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1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" name="Google Shape;53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8:notes"/>
          <p:cNvSpPr/>
          <p:nvPr>
            <p:ph idx="2" type="sldImg"/>
          </p:nvPr>
        </p:nvSpPr>
        <p:spPr>
          <a:xfrm>
            <a:off x="381000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title"/>
          </p:nvPr>
        </p:nvSpPr>
        <p:spPr>
          <a:xfrm>
            <a:off x="562355" y="103631"/>
            <a:ext cx="1106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body"/>
          </p:nvPr>
        </p:nvSpPr>
        <p:spPr>
          <a:xfrm>
            <a:off x="916939" y="1804161"/>
            <a:ext cx="86397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360926" y="6373774"/>
            <a:ext cx="347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916939" y="6465214"/>
            <a:ext cx="68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11146535" y="6465214"/>
            <a:ext cx="166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199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562355" y="103631"/>
            <a:ext cx="110673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2" type="body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916939" y="6465214"/>
            <a:ext cx="689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4360926" y="6373774"/>
            <a:ext cx="347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11146535" y="6465214"/>
            <a:ext cx="1665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idx="11" type="ftr"/>
          </p:nvPr>
        </p:nvSpPr>
        <p:spPr>
          <a:xfrm>
            <a:off x="916939" y="6465214"/>
            <a:ext cx="689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0" type="dt"/>
          </p:nvPr>
        </p:nvSpPr>
        <p:spPr>
          <a:xfrm>
            <a:off x="4360926" y="6373774"/>
            <a:ext cx="347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12" type="sldNum"/>
          </p:nvPr>
        </p:nvSpPr>
        <p:spPr>
          <a:xfrm>
            <a:off x="11146535" y="6465214"/>
            <a:ext cx="1665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562355" y="103631"/>
            <a:ext cx="110673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916939" y="1804161"/>
            <a:ext cx="86397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1" type="ftr"/>
          </p:nvPr>
        </p:nvSpPr>
        <p:spPr>
          <a:xfrm>
            <a:off x="916939" y="6465214"/>
            <a:ext cx="6891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4360926" y="6373774"/>
            <a:ext cx="34710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1146535" y="6465214"/>
            <a:ext cx="1665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100" marR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ink.springer.com/article/10.1007/s11356-019-07137-z" TargetMode="External"/><Relationship Id="rId4" Type="http://schemas.openxmlformats.org/officeDocument/2006/relationships/hyperlink" Target="https://www.sciencedirect.com/science/article/pii/S0960852401000281" TargetMode="External"/><Relationship Id="rId5" Type="http://schemas.openxmlformats.org/officeDocument/2006/relationships/hyperlink" Target="https://www.researchgate.net/publication/319607450_Immobilized_fungi_on_Luffa_cylindrica_An_effective_biosorbent_for_the_removal_of_lead" TargetMode="External"/><Relationship Id="rId6" Type="http://schemas.openxmlformats.org/officeDocument/2006/relationships/hyperlink" Target="https://books.google.co.in/books?hl=en&amp;lr=&amp;id=e5lIh_M70TUC&amp;oi=fnd&amp;pg=PR7&amp;dq=fungi+for+bioremediation&amp;ots=qAgUWrSVgi&amp;sig=3gXhP4_3YhEa-k7R-onpgyQS_hg" TargetMode="External"/><Relationship Id="rId7" Type="http://schemas.openxmlformats.org/officeDocument/2006/relationships/hyperlink" Target="https://link.springer.com/article/10.1007/s12088-016-0584-6" TargetMode="External"/><Relationship Id="rId8" Type="http://schemas.openxmlformats.org/officeDocument/2006/relationships/hyperlink" Target="https://www.mdpi.com/92112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52" y="593367"/>
            <a:ext cx="3420709" cy="187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0968" y="593367"/>
            <a:ext cx="4201032" cy="23188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0"/>
          <p:cNvSpPr/>
          <p:nvPr/>
        </p:nvSpPr>
        <p:spPr>
          <a:xfrm flipH="1">
            <a:off x="2393250" y="972583"/>
            <a:ext cx="64355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13</a:t>
            </a:r>
            <a:r>
              <a:rPr b="1" baseline="30000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1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BIENNIAL LAKE SYMPOSIUM</a:t>
            </a:r>
            <a:endParaRPr b="0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1066800" y="2473065"/>
            <a:ext cx="9357360" cy="1118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1" i="0" sz="1867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Topic :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Bioremediation of Textile Dyes and Heavy Metals</a:t>
            </a:r>
            <a:endParaRPr b="1" i="0" sz="24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20"/>
          <p:cNvSpPr/>
          <p:nvPr/>
        </p:nvSpPr>
        <p:spPr>
          <a:xfrm flipH="1">
            <a:off x="8239824" y="4323825"/>
            <a:ext cx="3703320" cy="154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Venkat Charan Sagara J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Shouri A K Bhat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Aishwarya Chidambara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ctr">
              <a:lnSpc>
                <a:spcPct val="11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10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38" name="Google Shape;3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640236"/>
            <a:ext cx="4839426" cy="290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type="title"/>
          </p:nvPr>
        </p:nvSpPr>
        <p:spPr>
          <a:xfrm>
            <a:off x="5669279" y="103631"/>
            <a:ext cx="59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Recommendations</a:t>
            </a:r>
            <a:endParaRPr/>
          </a:p>
        </p:txBody>
      </p:sp>
      <p:sp>
        <p:nvSpPr>
          <p:cNvPr id="100" name="Google Shape;100;p29"/>
          <p:cNvSpPr txBox="1"/>
          <p:nvPr>
            <p:ph idx="1" type="body"/>
          </p:nvPr>
        </p:nvSpPr>
        <p:spPr>
          <a:xfrm>
            <a:off x="320040" y="1804161"/>
            <a:ext cx="11765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/>
              <a:t>We recommend textile industries to use fungal organisms to regulate the dye from the waste water.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5166359" y="103631"/>
            <a:ext cx="646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916938" y="1804161"/>
            <a:ext cx="112752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13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The biological methods have been proven effective to remediate laboratory dyes from wastewater.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413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Among several fungal isolates </a:t>
            </a:r>
            <a:r>
              <a:rPr i="1" lang="en-US">
                <a:solidFill>
                  <a:srgbClr val="000000"/>
                </a:solidFill>
              </a:rPr>
              <a:t>Aspergillus niger </a:t>
            </a:r>
            <a:r>
              <a:rPr lang="en-US">
                <a:solidFill>
                  <a:srgbClr val="000000"/>
                </a:solidFill>
              </a:rPr>
              <a:t>was found to be effective for absorbing the laboratory dyes.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413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By considering these points in view we can recommend both textile and chrome plating/ paint industries to use biological methods to remediate their effluents.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562355" y="103631"/>
            <a:ext cx="110673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7125">
            <a:spAutoFit/>
          </a:bodyPr>
          <a:lstStyle/>
          <a:p>
            <a:pPr indent="0" lvl="0" marL="44710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0" y="1158240"/>
            <a:ext cx="120396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https://link.springer.com/article/10.1007/s11356-019-07137-z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https://www.sciencedirect.com/science/article/pii/S0960852401000281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https://www.researchgate.net/publication/319607450_Immobilized_fungi_on_Luffa_cylindrica_An_effective_biosorbent_for_the_removal_of_lead</a:t>
            </a:r>
            <a:endParaRPr sz="2000" u="sng">
              <a:solidFill>
                <a:srgbClr val="000000"/>
              </a:solidFill>
            </a:endParaRPr>
          </a:p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https://books.google.co.in/books?hl=en&amp;lr=&amp;id=e5lIh_M70TUC&amp;oi=fnd&amp;pg=PR7&amp;dq=fungi+for+bioremediation&amp;ots=qAgUWrSVgi&amp;sig=3gXhP4_3YhEa-k7R-onpgyQS_hg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https://link.springer.com/article/10.1007/s12088-016-0584-6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 u="sng">
                <a:solidFill>
                  <a:schemeClr val="hlink"/>
                </a:solidFill>
                <a:hlinkClick r:id="rId8"/>
              </a:rPr>
              <a:t>https://www.mdpi.com/92112</a:t>
            </a:r>
            <a:endParaRPr sz="20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1"/>
          <p:cNvSpPr txBox="1"/>
          <p:nvPr>
            <p:ph idx="10" type="dt"/>
          </p:nvPr>
        </p:nvSpPr>
        <p:spPr>
          <a:xfrm>
            <a:off x="4360926" y="6373774"/>
            <a:ext cx="3471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LAKE 2022: Conservation of wetlands: ecosystem-based</a:t>
            </a:r>
            <a:endParaRPr/>
          </a:p>
          <a:p>
            <a:pPr indent="0" lvl="0" marL="12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adaptation of climate change, December 28-30, 2022</a:t>
            </a:r>
            <a:endParaRPr/>
          </a:p>
        </p:txBody>
      </p:sp>
      <p:sp>
        <p:nvSpPr>
          <p:cNvPr id="114" name="Google Shape;114;p31"/>
          <p:cNvSpPr txBox="1"/>
          <p:nvPr>
            <p:ph idx="11" type="ftr"/>
          </p:nvPr>
        </p:nvSpPr>
        <p:spPr>
          <a:xfrm>
            <a:off x="916939" y="6465214"/>
            <a:ext cx="689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12/1/2022</a:t>
            </a:r>
            <a:endParaRPr/>
          </a:p>
        </p:txBody>
      </p:sp>
      <p:sp>
        <p:nvSpPr>
          <p:cNvPr id="115" name="Google Shape;115;p31"/>
          <p:cNvSpPr txBox="1"/>
          <p:nvPr>
            <p:ph idx="12" type="sldNum"/>
          </p:nvPr>
        </p:nvSpPr>
        <p:spPr>
          <a:xfrm>
            <a:off x="11146535" y="6465214"/>
            <a:ext cx="166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1"/>
          <p:cNvSpPr txBox="1"/>
          <p:nvPr/>
        </p:nvSpPr>
        <p:spPr>
          <a:xfrm>
            <a:off x="3718560" y="3459480"/>
            <a:ext cx="8320895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>
            <p:ph type="title"/>
          </p:nvPr>
        </p:nvSpPr>
        <p:spPr>
          <a:xfrm>
            <a:off x="5059679" y="103631"/>
            <a:ext cx="657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ACKNOWLEDGEMENT</a:t>
            </a:r>
            <a:endParaRPr/>
          </a:p>
        </p:txBody>
      </p:sp>
      <p:sp>
        <p:nvSpPr>
          <p:cNvPr id="122" name="Google Shape;122;p32"/>
          <p:cNvSpPr txBox="1"/>
          <p:nvPr>
            <p:ph idx="1" type="body"/>
          </p:nvPr>
        </p:nvSpPr>
        <p:spPr>
          <a:xfrm>
            <a:off x="335280" y="853440"/>
            <a:ext cx="11856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We are really privileged to be a part of Lake Symposium-2022-2023.</a:t>
            </a:r>
            <a:endParaRPr/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Our sincere thanks, to the Indian Institute of Science, </a:t>
            </a:r>
            <a:endParaRPr/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Department of Microbiology-Bangalore University.</a:t>
            </a:r>
            <a:endParaRPr/>
          </a:p>
          <a:p>
            <a:pPr indent="-4572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We also extend our sincere thanks to School and all our respected teachers for guiding us through this project.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3307079" y="1804161"/>
            <a:ext cx="6249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5400">
                <a:latin typeface="Erica One"/>
                <a:ea typeface="Erica One"/>
                <a:cs typeface="Erica One"/>
                <a:sym typeface="Erica One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983479" y="103631"/>
            <a:ext cx="664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0" y="657629"/>
            <a:ext cx="11629500" cy="6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91440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●"/>
            </a:pPr>
            <a:r>
              <a:rPr lang="en-US"/>
              <a:t>The presence of the textile dyes and heavy metals in water bodies causes environmental pollution and leads to serious health hazards in living organisms.</a:t>
            </a:r>
            <a:endParaRPr>
              <a:solidFill>
                <a:srgbClr val="000000"/>
              </a:solidFill>
            </a:endParaRPr>
          </a:p>
          <a:p>
            <a:pPr indent="-406400" lvl="0" marL="914400" rtl="0" algn="l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Treating the wastewater  is very much necessary to avoid the demerits.</a:t>
            </a:r>
            <a:endParaRPr/>
          </a:p>
          <a:p>
            <a:pPr indent="-406400" lvl="0" marL="914400" rtl="0" algn="just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The physical and chemical treatment of the wastewater is proven effective but they have their own significant drawbacks like high cost and demand for extensive labour.</a:t>
            </a:r>
            <a:endParaRPr/>
          </a:p>
          <a:p>
            <a:pPr indent="-406400" lvl="0" marL="914400" rtl="0" algn="just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The treatment of the wastewater by biological methods has proven effective and they are also cost effective and environment friendly.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5532119" y="103631"/>
            <a:ext cx="609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182880" y="899160"/>
            <a:ext cx="11780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To isolate different fungal organisms to check their efficiency to decolorize textile effluents and remediate heavy metal pollutant, from </a:t>
            </a:r>
            <a:r>
              <a:rPr lang="en-US"/>
              <a:t>Vrishabhavathi</a:t>
            </a:r>
            <a:r>
              <a:rPr lang="en-US">
                <a:solidFill>
                  <a:srgbClr val="000000"/>
                </a:solidFill>
              </a:rPr>
              <a:t> river.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5516879" y="103631"/>
            <a:ext cx="611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Materials and Methods</a:t>
            </a:r>
            <a:endParaRPr/>
          </a:p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96240" y="914401"/>
            <a:ext cx="117957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Sample collection: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en-US"/>
              <a:t>Vrishabhavathi</a:t>
            </a:r>
            <a:r>
              <a:rPr lang="en-US">
                <a:solidFill>
                  <a:srgbClr val="000000"/>
                </a:solidFill>
              </a:rPr>
              <a:t> river water sample was collected in order to isolate potent microorganisms to remediate textile dye and heavy metals from the sample.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solidFill>
                  <a:srgbClr val="000000"/>
                </a:solidFill>
              </a:rPr>
              <a:t>Isolation: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❏"/>
            </a:pPr>
            <a:r>
              <a:rPr lang="en-US">
                <a:solidFill>
                  <a:srgbClr val="000000"/>
                </a:solidFill>
              </a:rPr>
              <a:t> The potent fungal organism were isolated by plating the sample on potato dextrose agar medium and incubated at 27 degree cel</a:t>
            </a:r>
            <a:r>
              <a:rPr lang="en-US"/>
              <a:t>s</a:t>
            </a:r>
            <a:r>
              <a:rPr lang="en-US">
                <a:solidFill>
                  <a:srgbClr val="000000"/>
                </a:solidFill>
              </a:rPr>
              <a:t>ius for 3-5 days.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243840" y="657629"/>
            <a:ext cx="120702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lang="en-US"/>
              <a:t>Dye decolorization efficiency of the fungal organisms: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US"/>
              <a:t> The isolates were tested for their dye absorption efficiency by transferring 1 gram of fungal biomass to a 100ml laboratory dye solutions followed by incubation for 24 hours at 27 degree </a:t>
            </a:r>
            <a:r>
              <a:rPr lang="en-US"/>
              <a:t>celsius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Efficiency of heavy metal absorption by fungal biomass: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❏"/>
            </a:pPr>
            <a:r>
              <a:rPr lang="en-US"/>
              <a:t> The isolates were for absorption of heavy metals by adding 1g of fungal biomass (</a:t>
            </a:r>
            <a:r>
              <a:rPr i="1" lang="en-US"/>
              <a:t>Aspergillus Niger</a:t>
            </a:r>
            <a:r>
              <a:rPr lang="en-US"/>
              <a:t>) to the heavy metals solution (chromium) , followed by incubation for 24 hours at 27 degree </a:t>
            </a:r>
            <a:r>
              <a:rPr lang="en-US"/>
              <a:t>celsius</a:t>
            </a:r>
            <a:r>
              <a:rPr lang="en-US"/>
              <a:t>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5074919" y="103631"/>
            <a:ext cx="655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Results and Discussion</a:t>
            </a:r>
            <a:endParaRPr/>
          </a:p>
        </p:txBody>
      </p:sp>
      <p:pic>
        <p:nvPicPr>
          <p:cNvPr id="67" name="Google Shape;6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8520"/>
            <a:ext cx="4099560" cy="218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51" y="3368040"/>
            <a:ext cx="3877410" cy="276807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/>
          <p:nvPr/>
        </p:nvSpPr>
        <p:spPr>
          <a:xfrm>
            <a:off x="4717488" y="2788925"/>
            <a:ext cx="7269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Aspergillus niger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absorbed 100% of laboratory dye from the solutions, among different isolates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Aspergillus niger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proven effective for absorption of textile dyes.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Efficiency of chromium absorption by fungal biomass “results awaited”.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5074919" y="930795"/>
            <a:ext cx="1737360" cy="513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5303519" y="2788920"/>
            <a:ext cx="1737360" cy="5130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</a:t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5439151" y="103631"/>
            <a:ext cx="619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Picture Gallery</a:t>
            </a:r>
            <a:endParaRPr/>
          </a:p>
        </p:txBody>
      </p:sp>
      <p:pic>
        <p:nvPicPr>
          <p:cNvPr id="77" name="Google Shape;77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657629"/>
            <a:ext cx="4571998" cy="402105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6"/>
          <p:cNvSpPr/>
          <p:nvPr/>
        </p:nvSpPr>
        <p:spPr>
          <a:xfrm>
            <a:off x="1" y="3275113"/>
            <a:ext cx="457199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Cultured fungal plates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9152" y="589763"/>
            <a:ext cx="6000849" cy="370101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6"/>
          <p:cNvSpPr/>
          <p:nvPr/>
        </p:nvSpPr>
        <p:spPr>
          <a:xfrm>
            <a:off x="5593080" y="3275112"/>
            <a:ext cx="6355080" cy="186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0212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 of sample from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Vrushabhawathi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 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/>
          <p:nvPr>
            <p:ph type="title"/>
          </p:nvPr>
        </p:nvSpPr>
        <p:spPr>
          <a:xfrm>
            <a:off x="562355" y="640079"/>
            <a:ext cx="11067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Concentration of zinc and chromium in V</a:t>
            </a:r>
            <a:r>
              <a:rPr lang="en-US">
                <a:solidFill>
                  <a:srgbClr val="000000"/>
                </a:solidFill>
              </a:rPr>
              <a:t>rushabhawathi </a:t>
            </a:r>
            <a:r>
              <a:rPr lang="en-US"/>
              <a:t>river</a:t>
            </a:r>
            <a:endParaRPr/>
          </a:p>
        </p:txBody>
      </p:sp>
      <p:graphicFrame>
        <p:nvGraphicFramePr>
          <p:cNvPr id="86" name="Google Shape;86;p27"/>
          <p:cNvGraphicFramePr/>
          <p:nvPr/>
        </p:nvGraphicFramePr>
        <p:xfrm>
          <a:off x="917575" y="23926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{8A5F2A2D-DA37-4AB1-8364-DC45B4625960}</a:tableStyleId>
              </a:tblPr>
              <a:tblGrid>
                <a:gridCol w="1727825"/>
                <a:gridCol w="1727825"/>
                <a:gridCol w="1727825"/>
                <a:gridCol w="1727825"/>
                <a:gridCol w="1727825"/>
              </a:tblGrid>
              <a:tr h="70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 No.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Parameters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Result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Test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  <a:tr h="70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Zinc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Mg/L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0.048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  <a:tr h="1732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Cadmium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Mg/L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BDL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APHA 23</a:t>
                      </a:r>
                      <a:r>
                        <a:rPr b="1" baseline="30000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rd</a:t>
                      </a: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edition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(3125B)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  <a:tr h="70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Chromium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Mg/L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0.035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5417" y="1952333"/>
            <a:ext cx="3097359" cy="412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5091" y="2438400"/>
            <a:ext cx="4858327" cy="364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975" y="2049125"/>
            <a:ext cx="3141074" cy="40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 txBox="1"/>
          <p:nvPr/>
        </p:nvSpPr>
        <p:spPr>
          <a:xfrm>
            <a:off x="1966500" y="413150"/>
            <a:ext cx="9254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GALLERY</a:t>
            </a:r>
            <a:endParaRPr b="0" i="0" sz="4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